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83" r:id="rId4"/>
    <p:sldId id="287" r:id="rId5"/>
    <p:sldId id="288" r:id="rId6"/>
    <p:sldId id="285" r:id="rId7"/>
    <p:sldId id="286" r:id="rId8"/>
    <p:sldId id="284" r:id="rId9"/>
    <p:sldId id="291" r:id="rId10"/>
    <p:sldId id="272" r:id="rId11"/>
    <p:sldId id="290" r:id="rId12"/>
    <p:sldId id="274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68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141E-EEEE-4EBC-919C-D1E127275F75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36B2-74B1-4341-9AAC-2EBDFC42F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96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141E-EEEE-4EBC-919C-D1E127275F75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36B2-74B1-4341-9AAC-2EBDFC42F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3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141E-EEEE-4EBC-919C-D1E127275F75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36B2-74B1-4341-9AAC-2EBDFC42F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72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141E-EEEE-4EBC-919C-D1E127275F75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36B2-74B1-4341-9AAC-2EBDFC42F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01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141E-EEEE-4EBC-919C-D1E127275F75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36B2-74B1-4341-9AAC-2EBDFC42F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30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141E-EEEE-4EBC-919C-D1E127275F75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36B2-74B1-4341-9AAC-2EBDFC42F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86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141E-EEEE-4EBC-919C-D1E127275F75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36B2-74B1-4341-9AAC-2EBDFC42F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39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141E-EEEE-4EBC-919C-D1E127275F75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36B2-74B1-4341-9AAC-2EBDFC42F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141E-EEEE-4EBC-919C-D1E127275F75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36B2-74B1-4341-9AAC-2EBDFC42F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87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141E-EEEE-4EBC-919C-D1E127275F75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36B2-74B1-4341-9AAC-2EBDFC42F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01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141E-EEEE-4EBC-919C-D1E127275F75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B36B2-74B1-4341-9AAC-2EBDFC42F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36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4141E-EEEE-4EBC-919C-D1E127275F75}" type="datetimeFigureOut">
              <a:rPr lang="en-GB" smtClean="0"/>
              <a:t>27/09/2021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B36B2-74B1-4341-9AAC-2EBDFC42F9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8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D:\s&#225;ng\Tin%207\B&#224;i%20gi&#7843;ng%20&#273;i&#7879;n%20t&#7917;\BaiGiang-Tin-L7\B&#224;i%20TH2%20L&#224;m%20quen%20v&#7899;i%20c&#225;c%20ki&#7875;u%20d&#7919;%20li&#7879;u%20tr&#234;n%20trang%20t&#237;nh.xlsx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D:\s&#225;ng\TLDH\Gi&#225;o%20&#225;n%20tin%207\Danh_sach_lop_em.xls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1.png"/><Relationship Id="rId18" Type="http://schemas.openxmlformats.org/officeDocument/2006/relationships/image" Target="../media/image15.gif"/><Relationship Id="rId3" Type="http://schemas.openxmlformats.org/officeDocument/2006/relationships/image" Target="../media/image4.png"/><Relationship Id="rId21" Type="http://schemas.openxmlformats.org/officeDocument/2006/relationships/image" Target="../media/image17.png"/><Relationship Id="rId7" Type="http://schemas.openxmlformats.org/officeDocument/2006/relationships/image" Target="../media/image8.png"/><Relationship Id="rId12" Type="http://schemas.openxmlformats.org/officeDocument/2006/relationships/slide" Target="slide4.xml"/><Relationship Id="rId17" Type="http://schemas.openxmlformats.org/officeDocument/2006/relationships/image" Target="../media/image14.gif"/><Relationship Id="rId2" Type="http://schemas.openxmlformats.org/officeDocument/2006/relationships/audio" Target="../media/audio1.wav"/><Relationship Id="rId16" Type="http://schemas.openxmlformats.org/officeDocument/2006/relationships/image" Target="../media/image13.gif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slide" Target="slide3.xml"/><Relationship Id="rId19" Type="http://schemas.openxmlformats.org/officeDocument/2006/relationships/image" Target="../media/image16.gif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slide" Target="slide5.xml"/><Relationship Id="rId2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3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mp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4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mp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8640"/>
            <a:ext cx="8596819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8988" y="1556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 2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GB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CÔ GIÁO – Thiết bị trường học Tam Tha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CÔ GIÁO – Thiết bị trường học Tam Than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4" y="2924944"/>
            <a:ext cx="3711013" cy="3635033"/>
          </a:xfrm>
        </p:spPr>
      </p:pic>
      <p:sp>
        <p:nvSpPr>
          <p:cNvPr id="11" name="Oval Callout 10"/>
          <p:cNvSpPr/>
          <p:nvPr/>
        </p:nvSpPr>
        <p:spPr>
          <a:xfrm>
            <a:off x="2919632" y="3212976"/>
            <a:ext cx="2808312" cy="864096"/>
          </a:xfrm>
          <a:prstGeom prst="wedgeEllipseCallout">
            <a:avLst>
              <a:gd name="adj1" fmla="val -34855"/>
              <a:gd name="adj2" fmla="val 655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404664"/>
            <a:ext cx="597666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95" y="-163285"/>
            <a:ext cx="9116390" cy="683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05680" y="1340768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471004" y="1772816"/>
            <a:ext cx="849348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defRPr>
                <a:solidFill>
                  <a:schemeClr val="tx1"/>
                </a:solidFill>
                <a:latin typeface="Arial" charset="0"/>
              </a:defRPr>
            </a:lvl1pPr>
            <a:lvl2pPr marL="57785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1.Mở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1005" y="116632"/>
            <a:ext cx="8229600" cy="1143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 2: </a:t>
            </a:r>
            <a:r>
              <a:rPr lang="en-GB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GB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GB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GB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GB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GB" sz="3600" b="1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762839"/>
            <a:ext cx="432048" cy="53682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55362"/>
            <a:ext cx="448940" cy="5168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1558" y="2420888"/>
            <a:ext cx="87546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Ctrl + 0</a:t>
            </a:r>
          </a:p>
          <a:p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92485" y="2420888"/>
            <a:ext cx="88924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Ctrl + N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2420888"/>
            <a:ext cx="85366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As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F12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8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0" y="0"/>
            <a:ext cx="9116390" cy="683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71005" y="116632"/>
            <a:ext cx="8229600" cy="1143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 2: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GB" b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5680" y="1340768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471004" y="1871182"/>
            <a:ext cx="8493483" cy="44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defRPr>
                <a:solidFill>
                  <a:schemeClr val="tx1"/>
                </a:solidFill>
                <a:latin typeface="Arial" charset="0"/>
              </a:defRPr>
            </a:lvl1pPr>
            <a:lvl2pPr marL="57785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Gõ vào hộp tên: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cột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cột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chọn một 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 một hoặc nhiều ………….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iên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nhau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………..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Gõ vào hộp tên: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địa chỉ ô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địa chỉ ô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Gõ vào hộp tên: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địa chỉ khối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địa chỉ ô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Để chọn các khối,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2320" y="238256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3736" y="2796570"/>
            <a:ext cx="153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976" y="3337828"/>
            <a:ext cx="2074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4254768"/>
            <a:ext cx="25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3728" y="5210036"/>
            <a:ext cx="153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ction Button: Home 10">
            <a:hlinkClick r:id="rId3" action="ppaction://program" highlightClick="1"/>
          </p:cNvPr>
          <p:cNvSpPr/>
          <p:nvPr/>
        </p:nvSpPr>
        <p:spPr>
          <a:xfrm>
            <a:off x="205680" y="6309320"/>
            <a:ext cx="765920" cy="527974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187624" y="6021288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39752" y="5733256"/>
            <a:ext cx="5976664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Ctrl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7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0" y="0"/>
            <a:ext cx="9116390" cy="683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05680" y="1629381"/>
            <a:ext cx="8830816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.Mở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800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altLang="en-US" sz="2800" i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sach</a:t>
            </a:r>
            <a:r>
              <a:rPr lang="en-US" altLang="en-US" sz="2800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_lop _</a:t>
            </a:r>
            <a:r>
              <a:rPr lang="en-US" altLang="en-US" sz="2800" i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Sheet 1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Baitap1</a:t>
            </a:r>
            <a:b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Baitap1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so_theo_doi_the_luc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7504" y="1249596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dung: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1005" y="125760"/>
            <a:ext cx="8229600" cy="1143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 2: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GB" b="1" dirty="0"/>
          </a:p>
        </p:txBody>
      </p:sp>
      <p:pic>
        <p:nvPicPr>
          <p:cNvPr id="11" name="Picture 10" descr="h21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14866"/>
            <a:ext cx="568863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tion Button: Home 2">
            <a:hlinkClick r:id="rId4" action="ppaction://program" highlightClick="1"/>
          </p:cNvPr>
          <p:cNvSpPr/>
          <p:nvPr/>
        </p:nvSpPr>
        <p:spPr>
          <a:xfrm>
            <a:off x="251520" y="6165304"/>
            <a:ext cx="648072" cy="6719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đơn giản, đẹp (10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8" y="188640"/>
            <a:ext cx="8620582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DẶN DÒ</a:t>
            </a:r>
            <a:endParaRPr lang="en-GB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02" y="1600200"/>
            <a:ext cx="891551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.XEM LẠI BÀI  CŨ VÀ THỰC HIỆN NHUẦN NHIỄN CÁC THAO TÁC.</a:t>
            </a:r>
          </a:p>
          <a:p>
            <a:pPr marL="0" indent="0">
              <a:buNone/>
            </a:pPr>
            <a:r>
              <a:rPr lang="en-GB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.VIẾT BÀI VÀ LÀM BÀI TẬP TRÊN WEB</a:t>
            </a:r>
          </a:p>
          <a:p>
            <a:pPr marL="0" indent="0">
              <a:buNone/>
            </a:pPr>
            <a:r>
              <a:rPr lang="en-GB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.XEM TRƯỚC BÀI MỚI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đơn giản, đẹp (2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592"/>
            <a:ext cx="9312202" cy="698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 2: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u="sng" dirty="0">
                <a:latin typeface="+mj-lt"/>
              </a:rPr>
              <a:t>I</a:t>
            </a:r>
            <a:r>
              <a:rPr lang="vi-VN" sz="3600" b="1" u="sng" dirty="0" smtClean="0">
                <a:latin typeface="+mj-lt"/>
              </a:rPr>
              <a:t>. </a:t>
            </a:r>
            <a:r>
              <a:rPr lang="vi-VN" sz="3600" b="1" u="sng" dirty="0">
                <a:latin typeface="+mj-lt"/>
              </a:rPr>
              <a:t>Mục đích, yêu </a:t>
            </a:r>
            <a:r>
              <a:rPr lang="vi-VN" sz="3600" b="1" u="sng" dirty="0" smtClean="0">
                <a:latin typeface="+mj-lt"/>
              </a:rPr>
              <a:t>cầu</a:t>
            </a:r>
            <a:r>
              <a:rPr lang="en-US" sz="3600" b="1" u="sng" dirty="0" smtClean="0">
                <a:latin typeface="+mj-lt"/>
              </a:rPr>
              <a:t>:</a:t>
            </a:r>
            <a:endParaRPr lang="vi-VN" sz="3600" u="sng" dirty="0">
              <a:latin typeface="+mj-lt"/>
            </a:endParaRPr>
          </a:p>
          <a:p>
            <a:pPr marL="0" indent="0">
              <a:buNone/>
            </a:pPr>
            <a:r>
              <a:rPr lang="vi-VN" dirty="0" smtClean="0"/>
              <a:t>- </a:t>
            </a:r>
            <a:r>
              <a:rPr lang="vi-VN" sz="4000" dirty="0">
                <a:latin typeface="+mj-lt"/>
              </a:rPr>
              <a:t>Phân biệt được bảng tính, trang tính và các thành phần chính của trang tính</a:t>
            </a:r>
          </a:p>
          <a:p>
            <a:pPr>
              <a:buFontTx/>
              <a:buChar char="-"/>
            </a:pPr>
            <a:r>
              <a:rPr lang="vi-VN" sz="4000" dirty="0" smtClean="0">
                <a:latin typeface="+mj-lt"/>
              </a:rPr>
              <a:t>Mở </a:t>
            </a:r>
            <a:r>
              <a:rPr lang="vi-VN" sz="4000" dirty="0">
                <a:latin typeface="+mj-lt"/>
              </a:rPr>
              <a:t>và lưu bảng </a:t>
            </a:r>
            <a:r>
              <a:rPr lang="vi-VN" sz="4000" dirty="0" smtClean="0">
                <a:latin typeface="+mj-lt"/>
              </a:rPr>
              <a:t>tính</a:t>
            </a:r>
            <a:r>
              <a:rPr lang="en-US" sz="4000" dirty="0" smtClean="0">
                <a:latin typeface="+mj-lt"/>
              </a:rPr>
              <a:t>.</a:t>
            </a:r>
            <a:endParaRPr lang="en-GB" sz="4000" dirty="0" smtClean="0">
              <a:latin typeface="+mj-lt"/>
            </a:endParaRPr>
          </a:p>
          <a:p>
            <a:pPr>
              <a:buFontTx/>
              <a:buChar char="-"/>
            </a:pPr>
            <a:r>
              <a:rPr lang="vi-VN" sz="4000" dirty="0" smtClean="0">
                <a:latin typeface="+mj-lt"/>
              </a:rPr>
              <a:t>Chọn </a:t>
            </a:r>
            <a:r>
              <a:rPr lang="vi-VN" sz="4000" dirty="0">
                <a:latin typeface="+mj-lt"/>
              </a:rPr>
              <a:t>các đối tượng trên trang </a:t>
            </a:r>
            <a:r>
              <a:rPr lang="vi-VN" sz="4000" dirty="0" smtClean="0">
                <a:latin typeface="+mj-lt"/>
              </a:rPr>
              <a:t>t</a:t>
            </a:r>
            <a:r>
              <a:rPr lang="en-US" sz="4000" dirty="0">
                <a:latin typeface="+mj-lt"/>
              </a:rPr>
              <a:t>í</a:t>
            </a:r>
            <a:r>
              <a:rPr lang="vi-VN" sz="4000" dirty="0" smtClean="0">
                <a:latin typeface="+mj-lt"/>
              </a:rPr>
              <a:t>nh</a:t>
            </a:r>
            <a:r>
              <a:rPr lang="en-US" sz="4000" dirty="0" smtClean="0">
                <a:latin typeface="+mj-lt"/>
              </a:rPr>
              <a:t>.</a:t>
            </a:r>
            <a:endParaRPr lang="vi-VN" sz="4000" dirty="0">
              <a:latin typeface="+mj-lt"/>
            </a:endParaRPr>
          </a:p>
          <a:p>
            <a:pPr marL="0" indent="0">
              <a:buNone/>
            </a:pPr>
            <a:r>
              <a:rPr lang="vi-VN" sz="4000" dirty="0" smtClean="0">
                <a:latin typeface="+mj-lt"/>
              </a:rPr>
              <a:t>- </a:t>
            </a:r>
            <a:r>
              <a:rPr lang="vi-VN" sz="4000" dirty="0">
                <a:latin typeface="+mj-lt"/>
              </a:rPr>
              <a:t>Phân biệt và nhập các kiểu dữ liệu khác nhau vào ô </a:t>
            </a:r>
            <a:r>
              <a:rPr lang="vi-VN" sz="4000" dirty="0" smtClean="0">
                <a:latin typeface="+mj-lt"/>
              </a:rPr>
              <a:t>tính</a:t>
            </a:r>
            <a:r>
              <a:rPr lang="en-US" sz="4000" dirty="0" smtClean="0">
                <a:latin typeface="+mj-lt"/>
              </a:rPr>
              <a:t>.</a:t>
            </a:r>
            <a:endParaRPr lang="vi-VN" sz="4000" dirty="0"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70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3"/>
            <a:ext cx="9143996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63" y="1099333"/>
            <a:ext cx="2414225" cy="2243522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=""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874" y="1099333"/>
            <a:ext cx="2409653" cy="2255716"/>
          </a:xfrm>
          <a:prstGeom prst="rect">
            <a:avLst/>
          </a:prstGeom>
        </p:spPr>
      </p:pic>
      <p:pic>
        <p:nvPicPr>
          <p:cNvPr id="36" name="3b">
            <a:extLst>
              <a:ext uri="{FF2B5EF4-FFF2-40B4-BE49-F238E27FC236}">
                <a16:creationId xmlns=""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98" y="3417189"/>
            <a:ext cx="2395936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448" y="3438231"/>
            <a:ext cx="2382218" cy="2225233"/>
          </a:xfrm>
          <a:prstGeom prst="rect">
            <a:avLst/>
          </a:prstGeom>
        </p:spPr>
      </p:pic>
      <p:pic>
        <p:nvPicPr>
          <p:cNvPr id="40" name="1a">
            <a:hlinkClick r:id="rId8" action="ppaction://hlinksldjump"/>
            <a:extLst>
              <a:ext uri="{FF2B5EF4-FFF2-40B4-BE49-F238E27FC236}">
                <a16:creationId xmlns=""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35" y="1093576"/>
            <a:ext cx="2409653" cy="2312293"/>
          </a:xfrm>
          <a:prstGeom prst="rect">
            <a:avLst/>
          </a:prstGeom>
        </p:spPr>
      </p:pic>
      <p:pic>
        <p:nvPicPr>
          <p:cNvPr id="41" name="2a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25" y="1095541"/>
            <a:ext cx="2403902" cy="2305071"/>
          </a:xfrm>
          <a:prstGeom prst="rect">
            <a:avLst/>
          </a:prstGeom>
        </p:spPr>
      </p:pic>
      <p:pic>
        <p:nvPicPr>
          <p:cNvPr id="42" name="3a">
            <a:hlinkClick r:id="rId12" action="ppaction://hlinksldjump"/>
            <a:extLst>
              <a:ext uri="{FF2B5EF4-FFF2-40B4-BE49-F238E27FC236}">
                <a16:creationId xmlns=""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41" y="3423056"/>
            <a:ext cx="2382218" cy="2291294"/>
          </a:xfrm>
          <a:prstGeom prst="rect">
            <a:avLst/>
          </a:prstGeom>
        </p:spPr>
      </p:pic>
      <p:pic>
        <p:nvPicPr>
          <p:cNvPr id="43" name="4a">
            <a:hlinkClick r:id="rId14" action="ppaction://hlinksldjump"/>
            <a:extLst>
              <a:ext uri="{FF2B5EF4-FFF2-40B4-BE49-F238E27FC236}">
                <a16:creationId xmlns=""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573" y="3430982"/>
            <a:ext cx="2380094" cy="2308524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8684875" y="2857144"/>
            <a:ext cx="181384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=""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376536" y="2493526"/>
            <a:ext cx="722936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69" y="4934926"/>
            <a:ext cx="379718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05" y="144616"/>
            <a:ext cx="651482" cy="644243"/>
          </a:xfrm>
          <a:prstGeom prst="rect">
            <a:avLst/>
          </a:prstGeom>
        </p:spPr>
      </p:pic>
      <p:pic>
        <p:nvPicPr>
          <p:cNvPr id="4" name="Picture 3">
            <a:hlinkClick r:id="rId20" action="ppaction://hlinksldjump"/>
            <a:extLst>
              <a:ext uri="{FF2B5EF4-FFF2-40B4-BE49-F238E27FC236}">
                <a16:creationId xmlns=""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5584984" y="6219826"/>
            <a:ext cx="1129685" cy="55816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DA498F2-95DB-4782-AC50-20E7893504EB}"/>
              </a:ext>
            </a:extLst>
          </p:cNvPr>
          <p:cNvSpPr/>
          <p:nvPr/>
        </p:nvSpPr>
        <p:spPr>
          <a:xfrm>
            <a:off x="2627784" y="1276807"/>
            <a:ext cx="6008735" cy="5581194"/>
          </a:xfrm>
          <a:prstGeom prst="rect">
            <a:avLst/>
          </a:prstGeom>
          <a:blipFill dpi="0"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77449" y="2502203"/>
            <a:ext cx="1854591" cy="164687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4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GB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en-GB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8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06920" y="133806"/>
            <a:ext cx="8229600" cy="1143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 2: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6704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8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=""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5234940" y="6050280"/>
            <a:ext cx="162306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FA92D6B-6B91-4DB9-A69B-6920AF53839F}"/>
              </a:ext>
            </a:extLst>
          </p:cNvPr>
          <p:cNvSpPr txBox="1"/>
          <p:nvPr/>
        </p:nvSpPr>
        <p:spPr>
          <a:xfrm>
            <a:off x="179512" y="1052736"/>
            <a:ext cx="862928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lưu bảng tính với một tên </a:t>
            </a:r>
            <a:endPara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khác,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 File và chọn</a:t>
            </a:r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Save</a:t>
            </a:r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        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B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Save. </a:t>
            </a:r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New </a:t>
            </a:r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D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Open</a:t>
            </a:r>
            <a:endParaRPr lang="en-GB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6E535D8-67EC-45C9-8FD9-E06670C45FE9}"/>
              </a:ext>
            </a:extLst>
          </p:cNvPr>
          <p:cNvSpPr txBox="1"/>
          <p:nvPr/>
        </p:nvSpPr>
        <p:spPr>
          <a:xfrm>
            <a:off x="2483768" y="5085184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39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=""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5234940" y="6050280"/>
            <a:ext cx="162306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FA92D6B-6B91-4DB9-A69B-6920AF53839F}"/>
              </a:ext>
            </a:extLst>
          </p:cNvPr>
          <p:cNvSpPr txBox="1"/>
          <p:nvPr/>
        </p:nvSpPr>
        <p:spPr>
          <a:xfrm>
            <a:off x="539552" y="1268760"/>
            <a:ext cx="814517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mở một bảng tính mới, </a:t>
            </a:r>
            <a:endPara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File và chọn:</a:t>
            </a:r>
            <a:endParaRPr lang="en-GB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Save</a:t>
            </a:r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        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Save. </a:t>
            </a:r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New </a:t>
            </a:r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Open</a:t>
            </a:r>
            <a:endParaRPr lang="en-GB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6E535D8-67EC-45C9-8FD9-E06670C45FE9}"/>
              </a:ext>
            </a:extLst>
          </p:cNvPr>
          <p:cNvSpPr txBox="1"/>
          <p:nvPr/>
        </p:nvSpPr>
        <p:spPr>
          <a:xfrm>
            <a:off x="2843808" y="4788441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9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5234940" y="6050280"/>
            <a:ext cx="162306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DD9DFFB-2E60-49B7-AEC5-067BDDE415E2}"/>
              </a:ext>
            </a:extLst>
          </p:cNvPr>
          <p:cNvSpPr txBox="1"/>
          <p:nvPr/>
        </p:nvSpPr>
        <p:spPr>
          <a:xfrm>
            <a:off x="323528" y="1124744"/>
            <a:ext cx="857638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Ctrl+O</a:t>
            </a:r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endParaRPr lang="en-GB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GB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GB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GB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GB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D634D9-AB63-4CB6-AA06-E200A0D86A17}"/>
              </a:ext>
            </a:extLst>
          </p:cNvPr>
          <p:cNvSpPr txBox="1"/>
          <p:nvPr/>
        </p:nvSpPr>
        <p:spPr>
          <a:xfrm>
            <a:off x="1259632" y="5445224"/>
            <a:ext cx="2263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4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5234940" y="6050280"/>
            <a:ext cx="162306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467545" y="1052736"/>
            <a:ext cx="8676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Ctrl+N</a:t>
            </a:r>
            <a:r>
              <a:rPr lang="en-GB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endParaRPr lang="en-GB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GB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GB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GB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GB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GB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BA46285-AC70-4F24-87DC-EF5358B6E211}"/>
              </a:ext>
            </a:extLst>
          </p:cNvPr>
          <p:cNvSpPr txBox="1"/>
          <p:nvPr/>
        </p:nvSpPr>
        <p:spPr>
          <a:xfrm>
            <a:off x="2061784" y="5157192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5234940" y="6050280"/>
            <a:ext cx="162306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251520" y="1354239"/>
            <a:ext cx="837601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A.                                 B.</a:t>
            </a: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C.                                 D.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B29C377-1663-4A93-951F-A769749FB432}"/>
              </a:ext>
            </a:extLst>
          </p:cNvPr>
          <p:cNvSpPr txBox="1"/>
          <p:nvPr/>
        </p:nvSpPr>
        <p:spPr>
          <a:xfrm>
            <a:off x="2555776" y="4507120"/>
            <a:ext cx="1872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154337"/>
            <a:ext cx="533929" cy="634703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831" y="3053565"/>
            <a:ext cx="555890" cy="735475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947" y="2245884"/>
            <a:ext cx="673658" cy="636303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45884"/>
            <a:ext cx="591444" cy="70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2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5234940" y="6050280"/>
            <a:ext cx="162306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107504" y="1354239"/>
            <a:ext cx="908774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A.                                 B.</a:t>
            </a: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C.                                 D.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B29C377-1663-4A93-951F-A769749FB432}"/>
              </a:ext>
            </a:extLst>
          </p:cNvPr>
          <p:cNvSpPr txBox="1"/>
          <p:nvPr/>
        </p:nvSpPr>
        <p:spPr>
          <a:xfrm>
            <a:off x="2555776" y="4507120"/>
            <a:ext cx="1872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154337"/>
            <a:ext cx="533929" cy="634703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831" y="3053565"/>
            <a:ext cx="555890" cy="735475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947" y="2245884"/>
            <a:ext cx="673658" cy="636303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89" y="2237320"/>
            <a:ext cx="667690" cy="6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3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636</Words>
  <Application>Microsoft Office PowerPoint</Application>
  <PresentationFormat>On-screen Show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Bài TH 2: Làm quen với các kiểu dữ liệu trên trang tính</vt:lpstr>
      <vt:lpstr> 2. Nội  dung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Nội dung:</vt:lpstr>
      <vt:lpstr>PowerPoint Presentation</vt:lpstr>
      <vt:lpstr>Bài 3: Thực hành nhập dữ liệu trên trang tính a. Mở một bảng tính mới.  b.Mở bảng tính Danh_sach _lop _em đã được lưu trong Bài thực hành 1. Đổi tên Sheet 1 thành Baitap1 c. Nhập các dữ liêu bên dưới đây vào các ô trên trang tính Baitap1 và tìm hiểu xem dữ liệu đó có gì đặc biệt? d. Lưu lại bảng tính ở câu c với tên so_theo_doi_the_luc.</vt:lpstr>
      <vt:lpstr>DẶN DÒ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Ngoc Lan Anh</dc:creator>
  <cp:lastModifiedBy>Ms VAN</cp:lastModifiedBy>
  <cp:revision>34</cp:revision>
  <dcterms:created xsi:type="dcterms:W3CDTF">2021-09-24T09:38:11Z</dcterms:created>
  <dcterms:modified xsi:type="dcterms:W3CDTF">2021-09-27T00:16:57Z</dcterms:modified>
</cp:coreProperties>
</file>